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Playfair Display"/>
      <p:regular r:id="rId23"/>
      <p:bold r:id="rId24"/>
      <p:italic r:id="rId25"/>
      <p:boldItalic r:id="rId26"/>
    </p:embeddedFont>
    <p:embeddedFont>
      <p:font typeface="Lato"/>
      <p:regular r:id="rId27"/>
      <p:bold r:id="rId28"/>
      <p:italic r:id="rId29"/>
      <p:boldItalic r:id="rId30"/>
    </p:embeddedFont>
    <p:embeddedFont>
      <p:font typeface="Spectral"/>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layfairDisplay-bold.fntdata"/><Relationship Id="rId23" Type="http://schemas.openxmlformats.org/officeDocument/2006/relationships/font" Target="fonts/PlayfairDispl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boldItalic.fntdata"/><Relationship Id="rId25" Type="http://schemas.openxmlformats.org/officeDocument/2006/relationships/font" Target="fonts/PlayfairDispl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pectral-regular.fntdata"/><Relationship Id="rId30" Type="http://schemas.openxmlformats.org/officeDocument/2006/relationships/font" Target="fonts/Lato-boldItalic.fntdata"/><Relationship Id="rId11" Type="http://schemas.openxmlformats.org/officeDocument/2006/relationships/slide" Target="slides/slide6.xml"/><Relationship Id="rId33" Type="http://schemas.openxmlformats.org/officeDocument/2006/relationships/font" Target="fonts/Spectral-italic.fntdata"/><Relationship Id="rId10" Type="http://schemas.openxmlformats.org/officeDocument/2006/relationships/slide" Target="slides/slide5.xml"/><Relationship Id="rId32" Type="http://schemas.openxmlformats.org/officeDocument/2006/relationships/font" Target="fonts/Spectral-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Spectral-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2.png>
</file>

<file path=ppt/media/image3.png>
</file>

<file path=ppt/media/image4.png>
</file>

<file path=ppt/media/image5.png>
</file>

<file path=ppt/media/image6.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851433479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851433479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851433479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851433479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8514334790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8514334790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8514334790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8514334790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8651fc4679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8651fc4679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8651fc467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8651fc467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8651fc467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8651fc467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c6f83aa9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c6f83aa9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851433479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851433479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83aa9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83aa9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83aa91_0_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83aa9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8514334790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851433479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6f83aa9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6f83aa9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c6f83aa91_0_8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c6f83aa91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c6f83aa91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c6f83aa91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8514334790_0_5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851433479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096250" y="1627200"/>
            <a:ext cx="2951400" cy="1584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p:txBody>
      </p:sp>
      <p:sp>
        <p:nvSpPr>
          <p:cNvPr id="13" name="Google Shape;13;p2"/>
          <p:cNvSpPr txBox="1"/>
          <p:nvPr>
            <p:ph idx="1" type="subTitle"/>
          </p:nvPr>
        </p:nvSpPr>
        <p:spPr>
          <a:xfrm>
            <a:off x="3096363" y="3266930"/>
            <a:ext cx="2951400" cy="701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4" name="Google Shape;14;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1233100"/>
            <a:ext cx="8520600" cy="16101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p:nvPr>
            <p:ph idx="1" type="body"/>
          </p:nvPr>
        </p:nvSpPr>
        <p:spPr>
          <a:xfrm>
            <a:off x="311700" y="29194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509550" y="1423875"/>
            <a:ext cx="8124900" cy="1798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17" name="Google Shape;17;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91378"/>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37" name="Google Shape;37;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1" name="Google Shape;41;p9"/>
          <p:cNvSpPr txBox="1"/>
          <p:nvPr>
            <p:ph type="title"/>
          </p:nvPr>
        </p:nvSpPr>
        <p:spPr>
          <a:xfrm>
            <a:off x="265500" y="1107950"/>
            <a:ext cx="4045200" cy="1683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7" name="Google Shape;47;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coral">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hyperlink" Target="https://www.helpguide.org/articles/add-adhd/adhd-attention-deficit-disorder-in-adults.ht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5.jpg"/><Relationship Id="rId4" Type="http://schemas.openxmlformats.org/officeDocument/2006/relationships/image" Target="../media/image8.jpg"/><Relationship Id="rId5" Type="http://schemas.openxmlformats.org/officeDocument/2006/relationships/image" Target="../media/image16.jpg"/><Relationship Id="rId6" Type="http://schemas.openxmlformats.org/officeDocument/2006/relationships/image" Target="../media/image14.jpg"/><Relationship Id="rId7"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idx="1" type="body"/>
          </p:nvPr>
        </p:nvSpPr>
        <p:spPr>
          <a:xfrm>
            <a:off x="4118925" y="1972950"/>
            <a:ext cx="47106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rgbClr val="434343"/>
                </a:solidFill>
              </a:rPr>
              <a:t>Your Personal</a:t>
            </a:r>
            <a:r>
              <a:rPr b="1" lang="en" sz="2900">
                <a:solidFill>
                  <a:srgbClr val="434343"/>
                </a:solidFill>
              </a:rPr>
              <a:t> </a:t>
            </a:r>
            <a:endParaRPr b="1" sz="2900">
              <a:solidFill>
                <a:srgbClr val="434343"/>
              </a:solidFill>
            </a:endParaRPr>
          </a:p>
          <a:p>
            <a:pPr indent="0" lvl="0" marL="0" rtl="0" algn="l">
              <a:spcBef>
                <a:spcPts val="0"/>
              </a:spcBef>
              <a:spcAft>
                <a:spcPts val="0"/>
              </a:spcAft>
              <a:buNone/>
            </a:pPr>
            <a:r>
              <a:rPr b="1" lang="en" sz="3100">
                <a:solidFill>
                  <a:srgbClr val="434343"/>
                </a:solidFill>
              </a:rPr>
              <a:t>Healthcare Companion</a:t>
            </a:r>
            <a:endParaRPr b="1" sz="3100">
              <a:solidFill>
                <a:srgbClr val="434343"/>
              </a:solidFill>
            </a:endParaRPr>
          </a:p>
        </p:txBody>
      </p:sp>
      <p:pic>
        <p:nvPicPr>
          <p:cNvPr id="60" name="Google Shape;60;p13"/>
          <p:cNvPicPr preferRelativeResize="0"/>
          <p:nvPr/>
        </p:nvPicPr>
        <p:blipFill rotWithShape="1">
          <a:blip r:embed="rId3">
            <a:alphaModFix/>
          </a:blip>
          <a:srcRect b="21625" l="7859" r="0" t="11484"/>
          <a:stretch/>
        </p:blipFill>
        <p:spPr>
          <a:xfrm>
            <a:off x="638350" y="885475"/>
            <a:ext cx="3297525" cy="3486951"/>
          </a:xfrm>
          <a:prstGeom prst="rect">
            <a:avLst/>
          </a:prstGeom>
          <a:noFill/>
          <a:ln>
            <a:noFill/>
          </a:ln>
        </p:spPr>
      </p:pic>
      <p:sp>
        <p:nvSpPr>
          <p:cNvPr id="61" name="Google Shape;61;p13"/>
          <p:cNvSpPr txBox="1"/>
          <p:nvPr/>
        </p:nvSpPr>
        <p:spPr>
          <a:xfrm>
            <a:off x="4241325" y="3316050"/>
            <a:ext cx="4465800" cy="145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700">
                <a:solidFill>
                  <a:schemeClr val="dk1"/>
                </a:solidFill>
                <a:latin typeface="Lato"/>
                <a:ea typeface="Lato"/>
                <a:cs typeface="Lato"/>
                <a:sym typeface="Lato"/>
              </a:rPr>
              <a:t>Submitted By</a:t>
            </a:r>
            <a:br>
              <a:rPr lang="en" sz="1200">
                <a:solidFill>
                  <a:schemeClr val="dk2"/>
                </a:solidFill>
                <a:latin typeface="Lato"/>
                <a:ea typeface="Lato"/>
                <a:cs typeface="Lato"/>
                <a:sym typeface="Lato"/>
              </a:rPr>
            </a:br>
            <a:r>
              <a:rPr lang="en" sz="1200">
                <a:solidFill>
                  <a:schemeClr val="dk2"/>
                </a:solidFill>
                <a:latin typeface="Lato"/>
                <a:ea typeface="Lato"/>
                <a:cs typeface="Lato"/>
                <a:sym typeface="Lato"/>
              </a:rPr>
              <a:t>Gazi Tawsif Turabi  	 	011201467</a:t>
            </a:r>
            <a:br>
              <a:rPr lang="en" sz="1200">
                <a:solidFill>
                  <a:schemeClr val="dk2"/>
                </a:solidFill>
                <a:latin typeface="Lato"/>
                <a:ea typeface="Lato"/>
                <a:cs typeface="Lato"/>
                <a:sym typeface="Lato"/>
              </a:rPr>
            </a:br>
            <a:r>
              <a:rPr lang="en" sz="1200">
                <a:solidFill>
                  <a:schemeClr val="dk2"/>
                </a:solidFill>
                <a:latin typeface="Lato"/>
                <a:ea typeface="Lato"/>
                <a:cs typeface="Lato"/>
                <a:sym typeface="Lato"/>
              </a:rPr>
              <a:t>Mahady Hasan Sabbir             011201192</a:t>
            </a:r>
            <a:br>
              <a:rPr lang="en" sz="1200">
                <a:solidFill>
                  <a:schemeClr val="dk2"/>
                </a:solidFill>
                <a:latin typeface="Lato"/>
                <a:ea typeface="Lato"/>
                <a:cs typeface="Lato"/>
                <a:sym typeface="Lato"/>
              </a:rPr>
            </a:br>
            <a:r>
              <a:rPr lang="en" sz="1200">
                <a:solidFill>
                  <a:schemeClr val="dk2"/>
                </a:solidFill>
                <a:latin typeface="Lato"/>
                <a:ea typeface="Lato"/>
                <a:cs typeface="Lato"/>
                <a:sym typeface="Lato"/>
              </a:rPr>
              <a:t>Md. Yousuf Talukdar		011193157</a:t>
            </a:r>
            <a:endParaRPr sz="1200">
              <a:solidFill>
                <a:schemeClr val="dk2"/>
              </a:solidFill>
              <a:latin typeface="Lato"/>
              <a:ea typeface="Lato"/>
              <a:cs typeface="Lato"/>
              <a:sym typeface="Lato"/>
            </a:endParaRPr>
          </a:p>
          <a:p>
            <a:pPr indent="0" lvl="0" marL="0" rtl="0" algn="l">
              <a:lnSpc>
                <a:spcPct val="115000"/>
              </a:lnSpc>
              <a:spcBef>
                <a:spcPts val="1600"/>
              </a:spcBef>
              <a:spcAft>
                <a:spcPts val="0"/>
              </a:spcAft>
              <a:buNone/>
            </a:pPr>
            <a:r>
              <a:t/>
            </a:r>
            <a:endParaRPr sz="800">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265500" y="1107950"/>
            <a:ext cx="4045200" cy="168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Care Me</a:t>
            </a:r>
            <a:endParaRPr/>
          </a:p>
          <a:p>
            <a:pPr indent="0" lvl="0" marL="0" rtl="0" algn="ctr">
              <a:spcBef>
                <a:spcPts val="0"/>
              </a:spcBef>
              <a:spcAft>
                <a:spcPts val="0"/>
              </a:spcAft>
              <a:buNone/>
            </a:pPr>
            <a:r>
              <a:rPr lang="en"/>
              <a:t>Features</a:t>
            </a:r>
            <a:r>
              <a:rPr lang="en"/>
              <a:t> </a:t>
            </a:r>
            <a:endParaRPr/>
          </a:p>
        </p:txBody>
      </p:sp>
      <p:sp>
        <p:nvSpPr>
          <p:cNvPr id="125" name="Google Shape;125;p22"/>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26" name="Google Shape;126;p22"/>
          <p:cNvSpPr txBox="1"/>
          <p:nvPr>
            <p:ph idx="2" type="body"/>
          </p:nvPr>
        </p:nvSpPr>
        <p:spPr>
          <a:xfrm>
            <a:off x="4651625" y="724200"/>
            <a:ext cx="4125000" cy="418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700"/>
              <a:t>In this application one can create his or her own account. CareMe requires informations like</a:t>
            </a:r>
            <a:endParaRPr b="1" sz="1700"/>
          </a:p>
          <a:p>
            <a:pPr indent="-336550" lvl="0" marL="457200" rtl="0" algn="l">
              <a:spcBef>
                <a:spcPts val="1600"/>
              </a:spcBef>
              <a:spcAft>
                <a:spcPts val="0"/>
              </a:spcAft>
              <a:buSzPts val="1700"/>
              <a:buChar char="●"/>
            </a:pPr>
            <a:r>
              <a:rPr lang="en" sz="1700"/>
              <a:t>Height</a:t>
            </a:r>
            <a:endParaRPr sz="1700"/>
          </a:p>
          <a:p>
            <a:pPr indent="-336550" lvl="0" marL="457200" rtl="0" algn="l">
              <a:spcBef>
                <a:spcPts val="0"/>
              </a:spcBef>
              <a:spcAft>
                <a:spcPts val="0"/>
              </a:spcAft>
              <a:buSzPts val="1700"/>
              <a:buChar char="●"/>
            </a:pPr>
            <a:r>
              <a:rPr lang="en" sz="1700"/>
              <a:t>Weight</a:t>
            </a:r>
            <a:endParaRPr sz="1700"/>
          </a:p>
          <a:p>
            <a:pPr indent="-336550" lvl="0" marL="457200" rtl="0" algn="l">
              <a:spcBef>
                <a:spcPts val="0"/>
              </a:spcBef>
              <a:spcAft>
                <a:spcPts val="0"/>
              </a:spcAft>
              <a:buSzPts val="1700"/>
              <a:buChar char="●"/>
            </a:pPr>
            <a:r>
              <a:rPr lang="en" sz="1700"/>
              <a:t>Waist Size</a:t>
            </a:r>
            <a:endParaRPr sz="1700"/>
          </a:p>
          <a:p>
            <a:pPr indent="-336550" lvl="0" marL="457200" rtl="0" algn="l">
              <a:spcBef>
                <a:spcPts val="0"/>
              </a:spcBef>
              <a:spcAft>
                <a:spcPts val="0"/>
              </a:spcAft>
              <a:buSzPts val="1700"/>
              <a:buChar char="●"/>
            </a:pPr>
            <a:r>
              <a:rPr lang="en" sz="1700"/>
              <a:t>Workout History</a:t>
            </a:r>
            <a:endParaRPr sz="1700"/>
          </a:p>
          <a:p>
            <a:pPr indent="-336550" lvl="0" marL="457200" rtl="0" algn="l">
              <a:spcBef>
                <a:spcPts val="0"/>
              </a:spcBef>
              <a:spcAft>
                <a:spcPts val="0"/>
              </a:spcAft>
              <a:buSzPts val="1700"/>
              <a:buChar char="●"/>
            </a:pPr>
            <a:r>
              <a:rPr lang="en" sz="1700"/>
              <a:t>Calorie Intake</a:t>
            </a:r>
            <a:endParaRPr sz="1700"/>
          </a:p>
          <a:p>
            <a:pPr indent="0" lvl="0" marL="457200" rtl="0" algn="l">
              <a:spcBef>
                <a:spcPts val="1600"/>
              </a:spcBef>
              <a:spcAft>
                <a:spcPts val="0"/>
              </a:spcAft>
              <a:buNone/>
            </a:pPr>
            <a:r>
              <a:rPr lang="en" sz="1700"/>
              <a:t>Thus, the app can guess and give </a:t>
            </a:r>
            <a:br>
              <a:rPr lang="en" sz="1700"/>
            </a:br>
            <a:r>
              <a:rPr lang="en" sz="1700"/>
              <a:t>Diet Chart, Workout Routine, Sleep Timer, Longtime sitting Alert and help the individual.</a:t>
            </a:r>
            <a:endParaRPr sz="1700"/>
          </a:p>
          <a:p>
            <a:pPr indent="0" lvl="0" marL="0" rtl="0" algn="l">
              <a:spcBef>
                <a:spcPts val="1600"/>
              </a:spcBef>
              <a:spcAft>
                <a:spcPts val="800"/>
              </a:spcAft>
              <a:buNone/>
            </a:pPr>
            <a:r>
              <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265500" y="1107950"/>
            <a:ext cx="4045200" cy="168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Other Features</a:t>
            </a:r>
            <a:r>
              <a:rPr lang="en"/>
              <a:t> </a:t>
            </a:r>
            <a:endParaRPr/>
          </a:p>
        </p:txBody>
      </p:sp>
      <p:sp>
        <p:nvSpPr>
          <p:cNvPr id="132" name="Google Shape;132;p23"/>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33" name="Google Shape;133;p23"/>
          <p:cNvSpPr txBox="1"/>
          <p:nvPr>
            <p:ph idx="2" type="body"/>
          </p:nvPr>
        </p:nvSpPr>
        <p:spPr>
          <a:xfrm>
            <a:off x="4651625" y="197250"/>
            <a:ext cx="4125000" cy="4714200"/>
          </a:xfrm>
          <a:prstGeom prst="rect">
            <a:avLst/>
          </a:prstGeom>
        </p:spPr>
        <p:txBody>
          <a:bodyPr anchorCtr="0" anchor="ctr" bIns="91425" lIns="91425" spcFirstLastPara="1" rIns="91425" wrap="square" tIns="91425">
            <a:noAutofit/>
          </a:bodyPr>
          <a:lstStyle/>
          <a:p>
            <a:pPr indent="-323850" lvl="0" marL="457200" rtl="0" algn="just">
              <a:spcBef>
                <a:spcPts val="0"/>
              </a:spcBef>
              <a:spcAft>
                <a:spcPts val="0"/>
              </a:spcAft>
              <a:buSzPts val="1500"/>
              <a:buChar char="●"/>
            </a:pPr>
            <a:r>
              <a:rPr b="1" lang="en" sz="1500"/>
              <a:t>Care Me can also help an individual to maintain his or her mental health. Increased dopamine levels by watching video in internet lessens focus and concentration power for any </a:t>
            </a:r>
            <a:r>
              <a:rPr b="1" lang="en" sz="1500"/>
              <a:t>time</a:t>
            </a:r>
            <a:r>
              <a:rPr b="1" lang="en" sz="1500"/>
              <a:t> consuming study or work. Care Me can be customized to not to let the individual open or use certain app for significant amount of time.</a:t>
            </a:r>
            <a:endParaRPr b="1" sz="1500"/>
          </a:p>
          <a:p>
            <a:pPr indent="-323850" lvl="0" marL="457200" rtl="0" algn="just">
              <a:spcBef>
                <a:spcPts val="0"/>
              </a:spcBef>
              <a:spcAft>
                <a:spcPts val="0"/>
              </a:spcAft>
              <a:buSzPts val="1500"/>
              <a:buChar char="●"/>
            </a:pPr>
            <a:r>
              <a:rPr b="1" lang="en" sz="1500"/>
              <a:t>It will also provide </a:t>
            </a:r>
            <a:r>
              <a:rPr b="1" lang="en" sz="1500"/>
              <a:t>quizzes</a:t>
            </a:r>
            <a:r>
              <a:rPr b="1" lang="en" sz="1500"/>
              <a:t> where someone can check their mental health. If their mental health become worse Care Me can make appointment with certified medical officers.</a:t>
            </a:r>
            <a:endParaRPr b="1" sz="1500"/>
          </a:p>
          <a:p>
            <a:pPr indent="-323850" lvl="0" marL="457200" rtl="0" algn="just">
              <a:spcBef>
                <a:spcPts val="0"/>
              </a:spcBef>
              <a:spcAft>
                <a:spcPts val="0"/>
              </a:spcAft>
              <a:buSzPts val="1500"/>
              <a:buChar char="●"/>
            </a:pPr>
            <a:r>
              <a:rPr b="1" lang="en" sz="1500"/>
              <a:t>It will always give tips to become as healthy as possible. It can also prevent suicide attempts by connecting individual with certified rescuer.</a:t>
            </a:r>
            <a:endParaRPr sz="13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39" name="Google Shape;139;p24"/>
          <p:cNvSpPr txBox="1"/>
          <p:nvPr>
            <p:ph idx="2" type="body"/>
          </p:nvPr>
        </p:nvSpPr>
        <p:spPr>
          <a:xfrm>
            <a:off x="4651625" y="197250"/>
            <a:ext cx="4125000" cy="3993300"/>
          </a:xfrm>
          <a:prstGeom prst="rect">
            <a:avLst/>
          </a:prstGeom>
        </p:spPr>
        <p:txBody>
          <a:bodyPr anchorCtr="0" anchor="ctr" bIns="91425" lIns="91425" spcFirstLastPara="1" rIns="91425" wrap="square" tIns="91425">
            <a:noAutofit/>
          </a:bodyPr>
          <a:lstStyle/>
          <a:p>
            <a:pPr indent="-323850" lvl="0" marL="457200" rtl="0" algn="just">
              <a:spcBef>
                <a:spcPts val="0"/>
              </a:spcBef>
              <a:spcAft>
                <a:spcPts val="0"/>
              </a:spcAft>
              <a:buSzPts val="1500"/>
              <a:buChar char="●"/>
            </a:pPr>
            <a:r>
              <a:rPr b="1" lang="en" sz="1500"/>
              <a:t>User can also take help from our app to give up on any addiction like smoking, doing drugs. Our app will provide social group links where people always help each other by motivating and showing the bad results of addiction. User can track and write about their journey to give up addiction.</a:t>
            </a:r>
            <a:endParaRPr b="1" sz="1500"/>
          </a:p>
          <a:p>
            <a:pPr indent="0" lvl="0" marL="0" rtl="0" algn="just">
              <a:spcBef>
                <a:spcPts val="1600"/>
              </a:spcBef>
              <a:spcAft>
                <a:spcPts val="1600"/>
              </a:spcAft>
              <a:buNone/>
            </a:pPr>
            <a:r>
              <a:t/>
            </a:r>
            <a:endParaRPr b="1" sz="1500"/>
          </a:p>
        </p:txBody>
      </p:sp>
      <p:pic>
        <p:nvPicPr>
          <p:cNvPr id="140" name="Google Shape;140;p24"/>
          <p:cNvPicPr preferRelativeResize="0"/>
          <p:nvPr/>
        </p:nvPicPr>
        <p:blipFill>
          <a:blip r:embed="rId3">
            <a:alphaModFix/>
          </a:blip>
          <a:stretch>
            <a:fillRect/>
          </a:stretch>
        </p:blipFill>
        <p:spPr>
          <a:xfrm>
            <a:off x="225600" y="1116100"/>
            <a:ext cx="4125000" cy="2646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Programming and Technology</a:t>
            </a:r>
            <a:endParaRPr/>
          </a:p>
        </p:txBody>
      </p:sp>
      <p:sp>
        <p:nvSpPr>
          <p:cNvPr id="146" name="Google Shape;146;p25"/>
          <p:cNvSpPr txBox="1"/>
          <p:nvPr/>
        </p:nvSpPr>
        <p:spPr>
          <a:xfrm>
            <a:off x="447775" y="1331250"/>
            <a:ext cx="82659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Lato"/>
                <a:ea typeface="Lato"/>
                <a:cs typeface="Lato"/>
                <a:sym typeface="Lato"/>
              </a:rPr>
              <a:t>We will be using Java and JavaFX for Application programming.</a:t>
            </a:r>
            <a:endParaRPr sz="1700">
              <a:latin typeface="Lato"/>
              <a:ea typeface="Lato"/>
              <a:cs typeface="Lato"/>
              <a:sym typeface="Lato"/>
            </a:endParaRPr>
          </a:p>
          <a:p>
            <a:pPr indent="0" lvl="0" marL="0" rtl="0" algn="l">
              <a:spcBef>
                <a:spcPts val="0"/>
              </a:spcBef>
              <a:spcAft>
                <a:spcPts val="0"/>
              </a:spcAft>
              <a:buNone/>
            </a:pPr>
            <a:r>
              <a:t/>
            </a:r>
            <a:endParaRPr sz="1700">
              <a:latin typeface="Lato"/>
              <a:ea typeface="Lato"/>
              <a:cs typeface="Lato"/>
              <a:sym typeface="Lato"/>
            </a:endParaRPr>
          </a:p>
          <a:p>
            <a:pPr indent="0" lvl="0" marL="0" rtl="0" algn="l">
              <a:spcBef>
                <a:spcPts val="0"/>
              </a:spcBef>
              <a:spcAft>
                <a:spcPts val="0"/>
              </a:spcAft>
              <a:buNone/>
            </a:pPr>
            <a:r>
              <a:rPr lang="en" sz="1700">
                <a:latin typeface="Lato"/>
                <a:ea typeface="Lato"/>
                <a:cs typeface="Lato"/>
                <a:sym typeface="Lato"/>
              </a:rPr>
              <a:t>To make the application accessible to multiple users, </a:t>
            </a:r>
            <a:endParaRPr sz="1700">
              <a:latin typeface="Lato"/>
              <a:ea typeface="Lato"/>
              <a:cs typeface="Lato"/>
              <a:sym typeface="Lato"/>
            </a:endParaRPr>
          </a:p>
          <a:p>
            <a:pPr indent="0" lvl="0" marL="0" rtl="0" algn="l">
              <a:spcBef>
                <a:spcPts val="0"/>
              </a:spcBef>
              <a:spcAft>
                <a:spcPts val="0"/>
              </a:spcAft>
              <a:buNone/>
            </a:pPr>
            <a:r>
              <a:rPr lang="en" sz="1700">
                <a:latin typeface="Lato"/>
                <a:ea typeface="Lato"/>
                <a:cs typeface="Lato"/>
                <a:sym typeface="Lato"/>
              </a:rPr>
              <a:t>we are going to use PHP and MySQL API to set and get data on the cloud.</a:t>
            </a:r>
            <a:endParaRPr sz="17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Preview</a:t>
            </a:r>
            <a:endParaRPr/>
          </a:p>
        </p:txBody>
      </p:sp>
      <p:sp>
        <p:nvSpPr>
          <p:cNvPr id="152" name="Google Shape;152;p26"/>
          <p:cNvSpPr txBox="1"/>
          <p:nvPr/>
        </p:nvSpPr>
        <p:spPr>
          <a:xfrm>
            <a:off x="6547375" y="1186025"/>
            <a:ext cx="22848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This is the login page. </a:t>
            </a:r>
            <a:br>
              <a:rPr lang="en">
                <a:latin typeface="Lato"/>
                <a:ea typeface="Lato"/>
                <a:cs typeface="Lato"/>
                <a:sym typeface="Lato"/>
              </a:rPr>
            </a:br>
            <a:r>
              <a:rPr lang="en">
                <a:latin typeface="Lato"/>
                <a:ea typeface="Lato"/>
                <a:cs typeface="Lato"/>
                <a:sym typeface="Lato"/>
              </a:rPr>
              <a:t>This will be the Same Login page for Users, Consultants and Doctors.</a:t>
            </a:r>
            <a:endParaRPr>
              <a:latin typeface="Lato"/>
              <a:ea typeface="Lato"/>
              <a:cs typeface="Lato"/>
              <a:sym typeface="Lato"/>
            </a:endParaRPr>
          </a:p>
        </p:txBody>
      </p:sp>
      <p:pic>
        <p:nvPicPr>
          <p:cNvPr id="153" name="Google Shape;153;p26"/>
          <p:cNvPicPr preferRelativeResize="0"/>
          <p:nvPr/>
        </p:nvPicPr>
        <p:blipFill rotWithShape="1">
          <a:blip r:embed="rId3">
            <a:alphaModFix/>
          </a:blip>
          <a:srcRect b="0" l="0" r="0" t="6716"/>
          <a:stretch/>
        </p:blipFill>
        <p:spPr>
          <a:xfrm>
            <a:off x="503375" y="1186025"/>
            <a:ext cx="5233149" cy="3548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Preview</a:t>
            </a:r>
            <a:endParaRPr/>
          </a:p>
        </p:txBody>
      </p:sp>
      <p:pic>
        <p:nvPicPr>
          <p:cNvPr id="159" name="Google Shape;159;p27"/>
          <p:cNvPicPr preferRelativeResize="0"/>
          <p:nvPr/>
        </p:nvPicPr>
        <p:blipFill>
          <a:blip r:embed="rId3">
            <a:alphaModFix/>
          </a:blip>
          <a:stretch>
            <a:fillRect/>
          </a:stretch>
        </p:blipFill>
        <p:spPr>
          <a:xfrm>
            <a:off x="311700" y="1152475"/>
            <a:ext cx="6066251" cy="3660250"/>
          </a:xfrm>
          <a:prstGeom prst="rect">
            <a:avLst/>
          </a:prstGeom>
          <a:noFill/>
          <a:ln>
            <a:noFill/>
          </a:ln>
        </p:spPr>
      </p:pic>
      <p:sp>
        <p:nvSpPr>
          <p:cNvPr id="160" name="Google Shape;160;p27"/>
          <p:cNvSpPr txBox="1"/>
          <p:nvPr/>
        </p:nvSpPr>
        <p:spPr>
          <a:xfrm>
            <a:off x="6547375" y="1186025"/>
            <a:ext cx="22848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This is the home window showing all the statistics and Routines.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This is a Demonstration.</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This might change.</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66" name="Google Shape;166;p28"/>
          <p:cNvSpPr txBox="1"/>
          <p:nvPr>
            <p:ph idx="1" type="body"/>
          </p:nvPr>
        </p:nvSpPr>
        <p:spPr>
          <a:xfrm>
            <a:off x="311700" y="1152475"/>
            <a:ext cx="8520600" cy="2670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100"/>
              <a:t>We are working on our project with heart and soul. We want our application to be as much helpful as possible to all. We are trying to put all the features that can make a person’s daily routine healthy in on application. Our goal should become as better human as possible and contribute for our society. That’s our presentation.</a:t>
            </a:r>
            <a:endParaRPr sz="2100"/>
          </a:p>
          <a:p>
            <a:pPr indent="0" lvl="0" marL="0" rtl="0" algn="just">
              <a:spcBef>
                <a:spcPts val="1600"/>
              </a:spcBef>
              <a:spcAft>
                <a:spcPts val="0"/>
              </a:spcAft>
              <a:buNone/>
            </a:pPr>
            <a:r>
              <a:t/>
            </a:r>
            <a:endParaRPr sz="2100"/>
          </a:p>
          <a:p>
            <a:pPr indent="0" lvl="0" marL="0" rtl="0" algn="just">
              <a:spcBef>
                <a:spcPts val="1600"/>
              </a:spcBef>
              <a:spcAft>
                <a:spcPts val="0"/>
              </a:spcAft>
              <a:buNone/>
            </a:pPr>
            <a:r>
              <a:t/>
            </a:r>
            <a:endParaRPr sz="2100"/>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9"/>
          <p:cNvPicPr preferRelativeResize="0"/>
          <p:nvPr/>
        </p:nvPicPr>
        <p:blipFill rotWithShape="1">
          <a:blip r:embed="rId3">
            <a:alphaModFix/>
          </a:blip>
          <a:srcRect b="35367" l="7200" r="4233" t="15290"/>
          <a:stretch/>
        </p:blipFill>
        <p:spPr>
          <a:xfrm>
            <a:off x="2893037" y="353150"/>
            <a:ext cx="3357925" cy="2725000"/>
          </a:xfrm>
          <a:prstGeom prst="rect">
            <a:avLst/>
          </a:prstGeom>
          <a:noFill/>
          <a:ln>
            <a:noFill/>
          </a:ln>
        </p:spPr>
      </p:pic>
      <p:sp>
        <p:nvSpPr>
          <p:cNvPr id="172" name="Google Shape;172;p29"/>
          <p:cNvSpPr txBox="1"/>
          <p:nvPr/>
        </p:nvSpPr>
        <p:spPr>
          <a:xfrm>
            <a:off x="1498350" y="3027025"/>
            <a:ext cx="6147300" cy="1077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5800">
                <a:solidFill>
                  <a:schemeClr val="dk1"/>
                </a:solidFill>
                <a:latin typeface="Spectral"/>
                <a:ea typeface="Spectral"/>
                <a:cs typeface="Spectral"/>
                <a:sym typeface="Spectral"/>
              </a:rPr>
              <a:t>Thank You</a:t>
            </a:r>
            <a:endParaRPr b="1" sz="5800">
              <a:solidFill>
                <a:schemeClr val="dk1"/>
              </a:solidFill>
              <a:latin typeface="Spectral"/>
              <a:ea typeface="Spectral"/>
              <a:cs typeface="Spectral"/>
              <a:sym typeface="Spectr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265500" y="1107950"/>
            <a:ext cx="4045200" cy="168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Contents</a:t>
            </a:r>
            <a:r>
              <a:rPr lang="en"/>
              <a:t> </a:t>
            </a:r>
            <a:endParaRPr/>
          </a:p>
        </p:txBody>
      </p:sp>
      <p:sp>
        <p:nvSpPr>
          <p:cNvPr id="67" name="Google Shape;67;p14"/>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68" name="Google Shape;68;p14"/>
          <p:cNvSpPr txBox="1"/>
          <p:nvPr>
            <p:ph idx="2" type="body"/>
          </p:nvPr>
        </p:nvSpPr>
        <p:spPr>
          <a:xfrm>
            <a:off x="4651625" y="724200"/>
            <a:ext cx="4125000" cy="41871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t/>
            </a:r>
            <a:endParaRPr b="1" sz="1700"/>
          </a:p>
          <a:p>
            <a:pPr indent="-323850" lvl="0" marL="457200" rtl="0" algn="l">
              <a:spcBef>
                <a:spcPts val="800"/>
              </a:spcBef>
              <a:spcAft>
                <a:spcPts val="0"/>
              </a:spcAft>
              <a:buSzPts val="1500"/>
              <a:buChar char="●"/>
            </a:pPr>
            <a:r>
              <a:rPr lang="en" sz="1500"/>
              <a:t>Introduction</a:t>
            </a:r>
            <a:endParaRPr sz="1500"/>
          </a:p>
          <a:p>
            <a:pPr indent="-323850" lvl="0" marL="457200" rtl="0" algn="l">
              <a:spcBef>
                <a:spcPts val="0"/>
              </a:spcBef>
              <a:spcAft>
                <a:spcPts val="0"/>
              </a:spcAft>
              <a:buSzPts val="1500"/>
              <a:buChar char="●"/>
            </a:pPr>
            <a:r>
              <a:rPr lang="en" sz="1500"/>
              <a:t>Type 2 diabetes</a:t>
            </a:r>
            <a:endParaRPr sz="1500"/>
          </a:p>
          <a:p>
            <a:pPr indent="-323850" lvl="0" marL="457200" rtl="0" algn="l">
              <a:spcBef>
                <a:spcPts val="0"/>
              </a:spcBef>
              <a:spcAft>
                <a:spcPts val="0"/>
              </a:spcAft>
              <a:buSzPts val="1500"/>
              <a:buChar char="●"/>
            </a:pPr>
            <a:r>
              <a:rPr lang="en" sz="1500"/>
              <a:t>Certain Cancers</a:t>
            </a:r>
            <a:endParaRPr sz="1500"/>
          </a:p>
          <a:p>
            <a:pPr indent="-323850" lvl="0" marL="457200" rtl="0" algn="l">
              <a:spcBef>
                <a:spcPts val="0"/>
              </a:spcBef>
              <a:spcAft>
                <a:spcPts val="0"/>
              </a:spcAft>
              <a:buSzPts val="1500"/>
              <a:buChar char="●"/>
            </a:pPr>
            <a:r>
              <a:rPr lang="en" sz="1500"/>
              <a:t>Digestive Problems</a:t>
            </a:r>
            <a:endParaRPr sz="1500"/>
          </a:p>
          <a:p>
            <a:pPr indent="-323850" lvl="0" marL="457200" rtl="0" algn="l">
              <a:spcBef>
                <a:spcPts val="0"/>
              </a:spcBef>
              <a:spcAft>
                <a:spcPts val="0"/>
              </a:spcAft>
              <a:buSzPts val="1500"/>
              <a:buChar char="●"/>
            </a:pPr>
            <a:r>
              <a:rPr lang="en" sz="1500"/>
              <a:t>Sleep apnea</a:t>
            </a:r>
            <a:endParaRPr sz="1500"/>
          </a:p>
          <a:p>
            <a:pPr indent="-323850" lvl="0" marL="457200" rtl="0" algn="l">
              <a:spcBef>
                <a:spcPts val="0"/>
              </a:spcBef>
              <a:spcAft>
                <a:spcPts val="0"/>
              </a:spcAft>
              <a:buSzPts val="1500"/>
              <a:buChar char="●"/>
            </a:pPr>
            <a:r>
              <a:rPr lang="en" sz="1500"/>
              <a:t>Osteoarthritis</a:t>
            </a:r>
            <a:endParaRPr sz="1500"/>
          </a:p>
          <a:p>
            <a:pPr indent="-323850" lvl="0" marL="457200" rtl="0" algn="l">
              <a:spcBef>
                <a:spcPts val="0"/>
              </a:spcBef>
              <a:spcAft>
                <a:spcPts val="0"/>
              </a:spcAft>
              <a:buSzPts val="1500"/>
              <a:buChar char="●"/>
            </a:pPr>
            <a:r>
              <a:rPr lang="en" sz="1500"/>
              <a:t>Eye Problems</a:t>
            </a:r>
            <a:endParaRPr sz="1500"/>
          </a:p>
          <a:p>
            <a:pPr indent="-323850" lvl="0" marL="457200" rtl="0" algn="l">
              <a:spcBef>
                <a:spcPts val="0"/>
              </a:spcBef>
              <a:spcAft>
                <a:spcPts val="0"/>
              </a:spcAft>
              <a:buSzPts val="1500"/>
              <a:buChar char="●"/>
            </a:pPr>
            <a:r>
              <a:rPr lang="en" sz="1500"/>
              <a:t>Insomnia</a:t>
            </a:r>
            <a:endParaRPr sz="1500"/>
          </a:p>
          <a:p>
            <a:pPr indent="-323850" lvl="0" marL="457200" rtl="0" algn="l">
              <a:spcBef>
                <a:spcPts val="0"/>
              </a:spcBef>
              <a:spcAft>
                <a:spcPts val="0"/>
              </a:spcAft>
              <a:buSzPts val="1500"/>
              <a:buChar char="●"/>
            </a:pPr>
            <a:r>
              <a:rPr lang="en" sz="1500"/>
              <a:t>ADHD Tests</a:t>
            </a:r>
            <a:endParaRPr sz="1500"/>
          </a:p>
          <a:p>
            <a:pPr indent="-323850" lvl="0" marL="457200" rtl="0" algn="l">
              <a:spcBef>
                <a:spcPts val="0"/>
              </a:spcBef>
              <a:spcAft>
                <a:spcPts val="0"/>
              </a:spcAft>
              <a:buSzPts val="1500"/>
              <a:buChar char="●"/>
            </a:pPr>
            <a:r>
              <a:rPr lang="en" sz="1500"/>
              <a:t>Suicide Prevention Steps</a:t>
            </a:r>
            <a:endParaRPr sz="1500"/>
          </a:p>
          <a:p>
            <a:pPr indent="0" lvl="0" marL="0" rtl="0" algn="l">
              <a:spcBef>
                <a:spcPts val="1600"/>
              </a:spcBef>
              <a:spcAft>
                <a:spcPts val="800"/>
              </a:spcAft>
              <a:buNone/>
            </a:pPr>
            <a:r>
              <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CARE ME</a:t>
            </a:r>
            <a:endParaRPr/>
          </a:p>
        </p:txBody>
      </p:sp>
      <p:sp>
        <p:nvSpPr>
          <p:cNvPr id="74" name="Google Shape;74;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100"/>
              <a:t>In this fast era, people have scarcity of time and system to take care of themselves. Our daily routine are not so healthy. This competitive and monotonous routine also affects our mental health. Also lack of healthy recreation like sports and gossiping makes us lean to unhealthy recreations to feel dopamine boost. That’s why we are planning to make an application which will help us to take care of our physical and mental health. It will tell us how much calorie we need, how much workout should we do, who to connect for consultancy for our better health. </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Physical Health</a:t>
            </a:r>
            <a:endParaRPr u="sng"/>
          </a:p>
          <a:p>
            <a:pPr indent="0" lvl="0" marL="0" rtl="0" algn="just">
              <a:lnSpc>
                <a:spcPct val="100000"/>
              </a:lnSpc>
              <a:spcBef>
                <a:spcPts val="1600"/>
              </a:spcBef>
              <a:spcAft>
                <a:spcPts val="0"/>
              </a:spcAft>
              <a:buNone/>
            </a:pPr>
            <a:r>
              <a:rPr lang="en" sz="1600"/>
              <a:t>Our physical wellbeing helps us to struggle in hard time of life. So, we always have to be prepared and be fit. For being overweight we also face many kind of sickness which hinders our daily routine and important time. That’s why we need technology which will help us to do the best use of everything. </a:t>
            </a:r>
            <a:endParaRPr sz="1600"/>
          </a:p>
          <a:p>
            <a:pPr indent="0" lvl="0" marL="0" rtl="0" algn="just">
              <a:lnSpc>
                <a:spcPct val="100000"/>
              </a:lnSpc>
              <a:spcBef>
                <a:spcPts val="1600"/>
              </a:spcBef>
              <a:spcAft>
                <a:spcPts val="1600"/>
              </a:spcAft>
              <a:buNone/>
            </a:pPr>
            <a:r>
              <a:t/>
            </a:r>
            <a:endParaRPr sz="1600"/>
          </a:p>
        </p:txBody>
      </p:sp>
      <p:pic>
        <p:nvPicPr>
          <p:cNvPr id="80" name="Google Shape;80;p16"/>
          <p:cNvPicPr preferRelativeResize="0"/>
          <p:nvPr/>
        </p:nvPicPr>
        <p:blipFill>
          <a:blip r:embed="rId3">
            <a:alphaModFix/>
          </a:blip>
          <a:stretch>
            <a:fillRect/>
          </a:stretch>
        </p:blipFill>
        <p:spPr>
          <a:xfrm>
            <a:off x="0" y="1026200"/>
            <a:ext cx="4572001" cy="3166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 Mental Health</a:t>
            </a:r>
            <a:endParaRPr sz="3000"/>
          </a:p>
        </p:txBody>
      </p:sp>
      <p:pic>
        <p:nvPicPr>
          <p:cNvPr descr="Closeup of green beans in a wooden basket" id="86" name="Google Shape;86;p17"/>
          <p:cNvPicPr preferRelativeResize="0"/>
          <p:nvPr/>
        </p:nvPicPr>
        <p:blipFill rotWithShape="1">
          <a:blip r:embed="rId3">
            <a:alphaModFix/>
          </a:blip>
          <a:srcRect b="0" l="23908" r="0" t="0"/>
          <a:stretch/>
        </p:blipFill>
        <p:spPr>
          <a:xfrm>
            <a:off x="3272325" y="0"/>
            <a:ext cx="5872123" cy="5143501"/>
          </a:xfrm>
          <a:prstGeom prst="rect">
            <a:avLst/>
          </a:prstGeom>
          <a:noFill/>
          <a:ln>
            <a:noFill/>
          </a:ln>
        </p:spPr>
      </p:pic>
      <p:pic>
        <p:nvPicPr>
          <p:cNvPr id="87" name="Google Shape;87;p17"/>
          <p:cNvPicPr preferRelativeResize="0"/>
          <p:nvPr/>
        </p:nvPicPr>
        <p:blipFill>
          <a:blip r:embed="rId4">
            <a:alphaModFix/>
          </a:blip>
          <a:stretch>
            <a:fillRect/>
          </a:stretch>
        </p:blipFill>
        <p:spPr>
          <a:xfrm>
            <a:off x="3272325" y="0"/>
            <a:ext cx="5872124" cy="5143499"/>
          </a:xfrm>
          <a:prstGeom prst="rect">
            <a:avLst/>
          </a:prstGeom>
          <a:noFill/>
          <a:ln>
            <a:noFill/>
          </a:ln>
        </p:spPr>
      </p:pic>
      <p:sp>
        <p:nvSpPr>
          <p:cNvPr id="88" name="Google Shape;88;p17"/>
          <p:cNvSpPr txBox="1"/>
          <p:nvPr/>
        </p:nvSpPr>
        <p:spPr>
          <a:xfrm>
            <a:off x="476900" y="1509650"/>
            <a:ext cx="2642700" cy="2124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latin typeface="Lato"/>
                <a:ea typeface="Lato"/>
                <a:cs typeface="Lato"/>
                <a:sym typeface="Lato"/>
              </a:rPr>
              <a:t>With new technology and modernization, new diseases are being discovered. So, we have to take steps to control our wrong uses of newer technologies. Day by day suicide rate is increasing. People are getting more depressed.</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265500" y="1107950"/>
            <a:ext cx="4045200" cy="168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Diseases </a:t>
            </a:r>
            <a:endParaRPr/>
          </a:p>
        </p:txBody>
      </p:sp>
      <p:sp>
        <p:nvSpPr>
          <p:cNvPr id="94" name="Google Shape;94;p18"/>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95" name="Google Shape;95;p18"/>
          <p:cNvSpPr txBox="1"/>
          <p:nvPr>
            <p:ph idx="2" type="body"/>
          </p:nvPr>
        </p:nvSpPr>
        <p:spPr>
          <a:xfrm>
            <a:off x="4651625" y="277150"/>
            <a:ext cx="4125000" cy="46341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b="1" lang="en" sz="1700"/>
              <a:t>Lots of common diseases comes from laziness, lack of sleep, sitting for too long, obesity, too much depending on electrical devices, being addicted to use these devices. Such diseases are-</a:t>
            </a:r>
            <a:endParaRPr b="1" sz="1700"/>
          </a:p>
          <a:p>
            <a:pPr indent="-323850" lvl="0" marL="457200" rtl="0" algn="l">
              <a:spcBef>
                <a:spcPts val="800"/>
              </a:spcBef>
              <a:spcAft>
                <a:spcPts val="0"/>
              </a:spcAft>
              <a:buSzPts val="1500"/>
              <a:buChar char="●"/>
            </a:pPr>
            <a:r>
              <a:rPr lang="en" sz="1500"/>
              <a:t>Heart diseases and strokes</a:t>
            </a:r>
            <a:endParaRPr sz="1500"/>
          </a:p>
          <a:p>
            <a:pPr indent="-323850" lvl="0" marL="457200" rtl="0" algn="l">
              <a:spcBef>
                <a:spcPts val="0"/>
              </a:spcBef>
              <a:spcAft>
                <a:spcPts val="0"/>
              </a:spcAft>
              <a:buSzPts val="1500"/>
              <a:buChar char="●"/>
            </a:pPr>
            <a:r>
              <a:rPr lang="en" sz="1500"/>
              <a:t>Type 2 diabetes</a:t>
            </a:r>
            <a:endParaRPr sz="1500"/>
          </a:p>
          <a:p>
            <a:pPr indent="-323850" lvl="0" marL="457200" rtl="0" algn="l">
              <a:spcBef>
                <a:spcPts val="0"/>
              </a:spcBef>
              <a:spcAft>
                <a:spcPts val="0"/>
              </a:spcAft>
              <a:buSzPts val="1500"/>
              <a:buChar char="●"/>
            </a:pPr>
            <a:r>
              <a:rPr lang="en" sz="1500"/>
              <a:t>Certain Cancers</a:t>
            </a:r>
            <a:endParaRPr sz="1500"/>
          </a:p>
          <a:p>
            <a:pPr indent="-323850" lvl="0" marL="457200" rtl="0" algn="l">
              <a:spcBef>
                <a:spcPts val="0"/>
              </a:spcBef>
              <a:spcAft>
                <a:spcPts val="0"/>
              </a:spcAft>
              <a:buSzPts val="1500"/>
              <a:buChar char="●"/>
            </a:pPr>
            <a:r>
              <a:rPr lang="en" sz="1500"/>
              <a:t>Digestive Problems</a:t>
            </a:r>
            <a:endParaRPr sz="1500"/>
          </a:p>
          <a:p>
            <a:pPr indent="-323850" lvl="0" marL="457200" rtl="0" algn="l">
              <a:spcBef>
                <a:spcPts val="0"/>
              </a:spcBef>
              <a:spcAft>
                <a:spcPts val="0"/>
              </a:spcAft>
              <a:buSzPts val="1500"/>
              <a:buChar char="●"/>
            </a:pPr>
            <a:r>
              <a:rPr lang="en" sz="1500"/>
              <a:t>Sleep apnea</a:t>
            </a:r>
            <a:endParaRPr sz="1500"/>
          </a:p>
          <a:p>
            <a:pPr indent="-323850" lvl="0" marL="457200" rtl="0" algn="l">
              <a:spcBef>
                <a:spcPts val="0"/>
              </a:spcBef>
              <a:spcAft>
                <a:spcPts val="0"/>
              </a:spcAft>
              <a:buSzPts val="1500"/>
              <a:buChar char="●"/>
            </a:pPr>
            <a:r>
              <a:rPr lang="en" sz="1500"/>
              <a:t>Osteoarthritis</a:t>
            </a:r>
            <a:endParaRPr sz="1500"/>
          </a:p>
          <a:p>
            <a:pPr indent="-323850" lvl="0" marL="457200" rtl="0" algn="l">
              <a:spcBef>
                <a:spcPts val="0"/>
              </a:spcBef>
              <a:spcAft>
                <a:spcPts val="0"/>
              </a:spcAft>
              <a:buSzPts val="1500"/>
              <a:buChar char="●"/>
            </a:pPr>
            <a:r>
              <a:rPr lang="en" sz="1500"/>
              <a:t>Eye Problems</a:t>
            </a:r>
            <a:endParaRPr sz="1500"/>
          </a:p>
          <a:p>
            <a:pPr indent="-323850" lvl="0" marL="457200" rtl="0" algn="l">
              <a:spcBef>
                <a:spcPts val="0"/>
              </a:spcBef>
              <a:spcAft>
                <a:spcPts val="0"/>
              </a:spcAft>
              <a:buSzPts val="1500"/>
              <a:buChar char="●"/>
            </a:pPr>
            <a:r>
              <a:rPr lang="en" sz="1500"/>
              <a:t>Depression</a:t>
            </a:r>
            <a:endParaRPr sz="1500"/>
          </a:p>
          <a:p>
            <a:pPr indent="-323850" lvl="0" marL="457200" rtl="0" algn="l">
              <a:spcBef>
                <a:spcPts val="0"/>
              </a:spcBef>
              <a:spcAft>
                <a:spcPts val="0"/>
              </a:spcAft>
              <a:buSzPts val="1500"/>
              <a:buChar char="●"/>
            </a:pPr>
            <a:r>
              <a:rPr lang="en" sz="1500"/>
              <a:t>Anxiety Disorders</a:t>
            </a:r>
            <a:endParaRPr sz="1500"/>
          </a:p>
          <a:p>
            <a:pPr indent="-323850" lvl="0" marL="457200" rtl="0" algn="l">
              <a:spcBef>
                <a:spcPts val="0"/>
              </a:spcBef>
              <a:spcAft>
                <a:spcPts val="0"/>
              </a:spcAft>
              <a:buSzPts val="1500"/>
              <a:buChar char="●"/>
            </a:pPr>
            <a:r>
              <a:rPr lang="en" sz="1500"/>
              <a:t>Insomnia etc.</a:t>
            </a:r>
            <a:endParaRPr sz="1500"/>
          </a:p>
          <a:p>
            <a:pPr indent="0" lvl="0" marL="0" rtl="0" algn="l">
              <a:spcBef>
                <a:spcPts val="1600"/>
              </a:spcBef>
              <a:spcAft>
                <a:spcPts val="800"/>
              </a:spcAft>
              <a:buNone/>
            </a:pPr>
            <a:r>
              <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9"/>
          <p:cNvPicPr preferRelativeResize="0"/>
          <p:nvPr/>
        </p:nvPicPr>
        <p:blipFill>
          <a:blip r:embed="rId3">
            <a:alphaModFix amt="21000"/>
          </a:blip>
          <a:stretch>
            <a:fillRect/>
          </a:stretch>
        </p:blipFill>
        <p:spPr>
          <a:xfrm>
            <a:off x="439500" y="228425"/>
            <a:ext cx="8185049" cy="4370750"/>
          </a:xfrm>
          <a:prstGeom prst="rect">
            <a:avLst/>
          </a:prstGeom>
          <a:noFill/>
          <a:ln>
            <a:noFill/>
          </a:ln>
        </p:spPr>
      </p:pic>
      <p:sp>
        <p:nvSpPr>
          <p:cNvPr id="101" name="Google Shape;101;p19"/>
          <p:cNvSpPr txBox="1"/>
          <p:nvPr>
            <p:ph idx="4294967295" type="body"/>
          </p:nvPr>
        </p:nvSpPr>
        <p:spPr>
          <a:xfrm>
            <a:off x="311700" y="1265900"/>
            <a:ext cx="7256100" cy="3526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Font typeface="Calibri"/>
              <a:buAutoNum type="arabicPeriod"/>
            </a:pPr>
            <a:r>
              <a:rPr lang="en" sz="1600">
                <a:solidFill>
                  <a:srgbClr val="000000"/>
                </a:solidFill>
                <a:latin typeface="Calibri"/>
                <a:ea typeface="Calibri"/>
                <a:cs typeface="Calibri"/>
                <a:sym typeface="Calibri"/>
              </a:rPr>
              <a:t>Regular physical activity can improve your muscle strength and boost your endurance</a:t>
            </a:r>
            <a:endParaRPr sz="1600">
              <a:solidFill>
                <a:srgbClr val="000000"/>
              </a:solidFill>
              <a:latin typeface="Calibri"/>
              <a:ea typeface="Calibri"/>
              <a:cs typeface="Calibri"/>
              <a:sym typeface="Calibri"/>
            </a:endParaRPr>
          </a:p>
          <a:p>
            <a:pPr indent="-330200" lvl="0" marL="457200" rtl="0" algn="l">
              <a:spcBef>
                <a:spcPts val="0"/>
              </a:spcBef>
              <a:spcAft>
                <a:spcPts val="0"/>
              </a:spcAft>
              <a:buClr>
                <a:srgbClr val="000000"/>
              </a:buClr>
              <a:buSzPts val="1600"/>
              <a:buFont typeface="Calibri"/>
              <a:buAutoNum type="arabicPeriod"/>
            </a:pPr>
            <a:r>
              <a:rPr lang="en" sz="1600">
                <a:solidFill>
                  <a:srgbClr val="000000"/>
                </a:solidFill>
                <a:latin typeface="Calibri"/>
                <a:ea typeface="Calibri"/>
                <a:cs typeface="Calibri"/>
                <a:sym typeface="Calibri"/>
              </a:rPr>
              <a:t>Exercise delivers oxygen and nutrients to tissues and helps cardiovascular system work more efficiently which results more energy to tackle daily chores.</a:t>
            </a:r>
            <a:endParaRPr sz="1600">
              <a:solidFill>
                <a:srgbClr val="000000"/>
              </a:solidFill>
              <a:latin typeface="Calibri"/>
              <a:ea typeface="Calibri"/>
              <a:cs typeface="Calibri"/>
              <a:sym typeface="Calibri"/>
            </a:endParaRPr>
          </a:p>
          <a:p>
            <a:pPr indent="-330200" lvl="0" marL="457200" rtl="0" algn="l">
              <a:spcBef>
                <a:spcPts val="0"/>
              </a:spcBef>
              <a:spcAft>
                <a:spcPts val="0"/>
              </a:spcAft>
              <a:buClr>
                <a:srgbClr val="000000"/>
              </a:buClr>
              <a:buSzPts val="1600"/>
              <a:buFont typeface="Calibri"/>
              <a:buAutoNum type="arabicPeriod"/>
            </a:pPr>
            <a:r>
              <a:rPr lang="en" sz="1600">
                <a:solidFill>
                  <a:srgbClr val="000000"/>
                </a:solidFill>
                <a:latin typeface="Calibri"/>
                <a:ea typeface="Calibri"/>
                <a:cs typeface="Calibri"/>
                <a:sym typeface="Calibri"/>
              </a:rPr>
              <a:t>Study suggests e</a:t>
            </a:r>
            <a:r>
              <a:rPr lang="en" sz="1600">
                <a:solidFill>
                  <a:srgbClr val="000000"/>
                </a:solidFill>
                <a:latin typeface="Calibri"/>
                <a:ea typeface="Calibri"/>
                <a:cs typeface="Calibri"/>
                <a:sym typeface="Calibri"/>
              </a:rPr>
              <a:t>xercise improves mental health by reducing anxiety, depression, and negative mood and by improving self-esteem and cognitive function.</a:t>
            </a:r>
            <a:endParaRPr sz="1600">
              <a:solidFill>
                <a:srgbClr val="000000"/>
              </a:solidFill>
              <a:latin typeface="Calibri"/>
              <a:ea typeface="Calibri"/>
              <a:cs typeface="Calibri"/>
              <a:sym typeface="Calibri"/>
            </a:endParaRPr>
          </a:p>
          <a:p>
            <a:pPr indent="-330200" lvl="0" marL="457200" rtl="0" algn="l">
              <a:spcBef>
                <a:spcPts val="0"/>
              </a:spcBef>
              <a:spcAft>
                <a:spcPts val="0"/>
              </a:spcAft>
              <a:buClr>
                <a:srgbClr val="000000"/>
              </a:buClr>
              <a:buSzPts val="1600"/>
              <a:buFont typeface="Calibri"/>
              <a:buAutoNum type="arabicPeriod"/>
            </a:pPr>
            <a:r>
              <a:rPr lang="en" sz="1600">
                <a:solidFill>
                  <a:srgbClr val="000000"/>
                </a:solidFill>
                <a:latin typeface="Calibri"/>
                <a:ea typeface="Calibri"/>
                <a:cs typeface="Calibri"/>
                <a:sym typeface="Calibri"/>
              </a:rPr>
              <a:t>I</a:t>
            </a:r>
            <a:r>
              <a:rPr lang="en" sz="1600">
                <a:solidFill>
                  <a:srgbClr val="000000"/>
                </a:solidFill>
                <a:latin typeface="Calibri"/>
                <a:ea typeface="Calibri"/>
                <a:cs typeface="Calibri"/>
                <a:sym typeface="Calibri"/>
              </a:rPr>
              <a:t>t can also improve sleep, help mind recover.</a:t>
            </a:r>
            <a:endParaRPr sz="1600">
              <a:solidFill>
                <a:srgbClr val="000000"/>
              </a:solidFill>
              <a:latin typeface="Calibri"/>
              <a:ea typeface="Calibri"/>
              <a:cs typeface="Calibri"/>
              <a:sym typeface="Calibri"/>
            </a:endParaRPr>
          </a:p>
          <a:p>
            <a:pPr indent="-330200" lvl="0" marL="457200" rtl="0" algn="l">
              <a:spcBef>
                <a:spcPts val="0"/>
              </a:spcBef>
              <a:spcAft>
                <a:spcPts val="0"/>
              </a:spcAft>
              <a:buClr>
                <a:srgbClr val="000000"/>
              </a:buClr>
              <a:buSzPts val="1600"/>
              <a:buFont typeface="Calibri"/>
              <a:buAutoNum type="arabicPeriod"/>
            </a:pPr>
            <a:r>
              <a:rPr lang="en" sz="1600">
                <a:solidFill>
                  <a:srgbClr val="000000"/>
                </a:solidFill>
                <a:latin typeface="Calibri"/>
                <a:ea typeface="Calibri"/>
                <a:cs typeface="Calibri"/>
                <a:sym typeface="Calibri"/>
              </a:rPr>
              <a:t>Exercising regularly can reduce the</a:t>
            </a:r>
            <a:r>
              <a:rPr lang="en" sz="1600">
                <a:solidFill>
                  <a:srgbClr val="000000"/>
                </a:solidFill>
                <a:uFill>
                  <a:noFill/>
                </a:uFill>
                <a:latin typeface="Calibri"/>
                <a:ea typeface="Calibri"/>
                <a:cs typeface="Calibri"/>
                <a:sym typeface="Calibri"/>
                <a:hlinkClick r:id="rId4">
                  <a:extLst>
                    <a:ext uri="{A12FA001-AC4F-418D-AE19-62706E023703}">
                      <ahyp:hlinkClr val="tx"/>
                    </a:ext>
                  </a:extLst>
                </a:hlinkClick>
              </a:rPr>
              <a:t> symptoms of ADHD</a:t>
            </a:r>
            <a:r>
              <a:rPr lang="en" sz="1600">
                <a:solidFill>
                  <a:srgbClr val="000000"/>
                </a:solidFill>
                <a:latin typeface="Calibri"/>
                <a:ea typeface="Calibri"/>
                <a:cs typeface="Calibri"/>
                <a:sym typeface="Calibri"/>
              </a:rPr>
              <a:t> and improve concentration, motivation, memory, and mood. </a:t>
            </a:r>
            <a:endParaRPr sz="1600">
              <a:solidFill>
                <a:srgbClr val="000000"/>
              </a:solidFill>
              <a:latin typeface="Calibri"/>
              <a:ea typeface="Calibri"/>
              <a:cs typeface="Calibri"/>
              <a:sym typeface="Calibri"/>
            </a:endParaRPr>
          </a:p>
          <a:p>
            <a:pPr indent="-330200" lvl="0" marL="457200" rtl="0" algn="l">
              <a:spcBef>
                <a:spcPts val="0"/>
              </a:spcBef>
              <a:spcAft>
                <a:spcPts val="0"/>
              </a:spcAft>
              <a:buClr>
                <a:srgbClr val="000000"/>
              </a:buClr>
              <a:buSzPts val="1600"/>
              <a:buFont typeface="Calibri"/>
              <a:buAutoNum type="arabicPeriod"/>
            </a:pPr>
            <a:r>
              <a:rPr lang="en" sz="1600">
                <a:solidFill>
                  <a:srgbClr val="000000"/>
                </a:solidFill>
                <a:latin typeface="Calibri"/>
                <a:ea typeface="Calibri"/>
                <a:cs typeface="Calibri"/>
                <a:sym typeface="Calibri"/>
              </a:rPr>
              <a:t>Physical activity immediately boosts the brain's dopamine, and serotonin levels—all of which affect focus and attention. </a:t>
            </a:r>
            <a:endParaRPr sz="1600">
              <a:solidFill>
                <a:srgbClr val="000000"/>
              </a:solidFill>
              <a:latin typeface="Calibri"/>
              <a:ea typeface="Calibri"/>
              <a:cs typeface="Calibri"/>
              <a:sym typeface="Calibri"/>
            </a:endParaRPr>
          </a:p>
          <a:p>
            <a:pPr indent="0" lvl="0" marL="457200" rtl="0" algn="l">
              <a:spcBef>
                <a:spcPts val="1800"/>
              </a:spcBef>
              <a:spcAft>
                <a:spcPts val="400"/>
              </a:spcAft>
              <a:buNone/>
            </a:pPr>
            <a:r>
              <a:t/>
            </a:r>
            <a:endParaRPr sz="1400">
              <a:solidFill>
                <a:schemeClr val="accent1"/>
              </a:solidFill>
              <a:latin typeface="Arial"/>
              <a:ea typeface="Arial"/>
              <a:cs typeface="Arial"/>
              <a:sym typeface="Arial"/>
            </a:endParaRPr>
          </a:p>
        </p:txBody>
      </p:sp>
      <p:sp>
        <p:nvSpPr>
          <p:cNvPr id="102" name="Google Shape;102;p19"/>
          <p:cNvSpPr txBox="1"/>
          <p:nvPr>
            <p:ph idx="4294967295" type="title"/>
          </p:nvPr>
        </p:nvSpPr>
        <p:spPr>
          <a:xfrm>
            <a:off x="311700" y="381375"/>
            <a:ext cx="52287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Benefits of Workout</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descr="Overhead shot of hand holding cup of light-colored tea with lemon slices floating in it" id="107" name="Google Shape;107;p20"/>
          <p:cNvPicPr preferRelativeResize="0"/>
          <p:nvPr/>
        </p:nvPicPr>
        <p:blipFill rotWithShape="1">
          <a:blip r:embed="rId3">
            <a:alphaModFix/>
          </a:blip>
          <a:srcRect b="38539" l="0" r="28825" t="21892"/>
          <a:stretch/>
        </p:blipFill>
        <p:spPr>
          <a:xfrm>
            <a:off x="433825" y="359800"/>
            <a:ext cx="3795004" cy="1397400"/>
          </a:xfrm>
          <a:prstGeom prst="rect">
            <a:avLst/>
          </a:prstGeom>
          <a:noFill/>
          <a:ln>
            <a:noFill/>
          </a:ln>
        </p:spPr>
      </p:pic>
      <p:pic>
        <p:nvPicPr>
          <p:cNvPr descr="Bunch of dark blue grapes on a vine" id="108" name="Google Shape;108;p20"/>
          <p:cNvPicPr preferRelativeResize="0"/>
          <p:nvPr/>
        </p:nvPicPr>
        <p:blipFill rotWithShape="1">
          <a:blip r:embed="rId4">
            <a:alphaModFix/>
          </a:blip>
          <a:srcRect b="37538" l="0" r="0" t="12214"/>
          <a:stretch/>
        </p:blipFill>
        <p:spPr>
          <a:xfrm>
            <a:off x="433775" y="1886650"/>
            <a:ext cx="3795002" cy="2859650"/>
          </a:xfrm>
          <a:prstGeom prst="rect">
            <a:avLst/>
          </a:prstGeom>
          <a:noFill/>
          <a:ln>
            <a:noFill/>
          </a:ln>
        </p:spPr>
      </p:pic>
      <p:pic>
        <p:nvPicPr>
          <p:cNvPr descr="Overhead shot of wooden table with cast iron pan and various spices on it" id="109" name="Google Shape;109;p20"/>
          <p:cNvPicPr preferRelativeResize="0"/>
          <p:nvPr/>
        </p:nvPicPr>
        <p:blipFill rotWithShape="1">
          <a:blip r:embed="rId5">
            <a:alphaModFix/>
          </a:blip>
          <a:srcRect b="3846" l="35811" r="34812" t="5210"/>
          <a:stretch/>
        </p:blipFill>
        <p:spPr>
          <a:xfrm>
            <a:off x="4356064" y="359800"/>
            <a:ext cx="2146499" cy="4394403"/>
          </a:xfrm>
          <a:prstGeom prst="rect">
            <a:avLst/>
          </a:prstGeom>
          <a:noFill/>
          <a:ln>
            <a:noFill/>
          </a:ln>
        </p:spPr>
      </p:pic>
      <p:pic>
        <p:nvPicPr>
          <p:cNvPr descr="Red onion sliced in half. Peppercorns in foreground. Parsley leaves in background." id="110" name="Google Shape;110;p20"/>
          <p:cNvPicPr preferRelativeResize="0"/>
          <p:nvPr/>
        </p:nvPicPr>
        <p:blipFill rotWithShape="1">
          <a:blip r:embed="rId6">
            <a:alphaModFix/>
          </a:blip>
          <a:srcRect b="3651" l="23477" r="45348" t="0"/>
          <a:stretch/>
        </p:blipFill>
        <p:spPr>
          <a:xfrm>
            <a:off x="6629825" y="359800"/>
            <a:ext cx="2146498" cy="4402301"/>
          </a:xfrm>
          <a:prstGeom prst="rect">
            <a:avLst/>
          </a:prstGeom>
          <a:noFill/>
          <a:ln>
            <a:noFill/>
          </a:ln>
        </p:spPr>
      </p:pic>
      <p:pic>
        <p:nvPicPr>
          <p:cNvPr id="111" name="Google Shape;111;p20"/>
          <p:cNvPicPr preferRelativeResize="0"/>
          <p:nvPr/>
        </p:nvPicPr>
        <p:blipFill>
          <a:blip r:embed="rId7">
            <a:alphaModFix/>
          </a:blip>
          <a:stretch>
            <a:fillRect/>
          </a:stretch>
        </p:blipFill>
        <p:spPr>
          <a:xfrm>
            <a:off x="433775" y="317100"/>
            <a:ext cx="8342548" cy="44450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idx="4294967295"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Eye Care</a:t>
            </a:r>
            <a:endParaRPr/>
          </a:p>
        </p:txBody>
      </p:sp>
      <p:sp>
        <p:nvSpPr>
          <p:cNvPr id="117" name="Google Shape;117;p21"/>
          <p:cNvSpPr txBox="1"/>
          <p:nvPr>
            <p:ph idx="4294967295" type="body"/>
          </p:nvPr>
        </p:nvSpPr>
        <p:spPr>
          <a:xfrm>
            <a:off x="436950" y="1190300"/>
            <a:ext cx="5093400" cy="35013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700">
                <a:solidFill>
                  <a:schemeClr val="dk1"/>
                </a:solidFill>
              </a:rPr>
              <a:t>Overwatching electrical devices hampers our health by their Blue rays and radiation. Sometime people don’t watch it from recommended distance.  Which causes shortness of </a:t>
            </a:r>
            <a:r>
              <a:rPr lang="en" sz="1700">
                <a:solidFill>
                  <a:schemeClr val="dk1"/>
                </a:solidFill>
              </a:rPr>
              <a:t>eyesight. In this generation, many people can not walk without wearing glasses. Care Me helps it’s user by sending notifications that it is hazardous for that individual’s eye if that person further uses that electronic device. Lack of sleep and using these devices too much can hurt eyesight and brain nerve cells also. By following the tips that is application give we can use the best of our eyesight</a:t>
            </a:r>
            <a:endParaRPr sz="1700">
              <a:solidFill>
                <a:schemeClr val="dk1"/>
              </a:solidFill>
            </a:endParaRPr>
          </a:p>
        </p:txBody>
      </p:sp>
      <p:pic>
        <p:nvPicPr>
          <p:cNvPr id="118" name="Google Shape;118;p21"/>
          <p:cNvPicPr preferRelativeResize="0"/>
          <p:nvPr/>
        </p:nvPicPr>
        <p:blipFill>
          <a:blip r:embed="rId3">
            <a:alphaModFix/>
          </a:blip>
          <a:stretch>
            <a:fillRect/>
          </a:stretch>
        </p:blipFill>
        <p:spPr>
          <a:xfrm>
            <a:off x="5952600" y="329325"/>
            <a:ext cx="3033550" cy="2105200"/>
          </a:xfrm>
          <a:prstGeom prst="rect">
            <a:avLst/>
          </a:prstGeom>
          <a:noFill/>
          <a:ln>
            <a:noFill/>
          </a:ln>
        </p:spPr>
      </p:pic>
      <p:pic>
        <p:nvPicPr>
          <p:cNvPr id="119" name="Google Shape;119;p21"/>
          <p:cNvPicPr preferRelativeResize="0"/>
          <p:nvPr/>
        </p:nvPicPr>
        <p:blipFill>
          <a:blip r:embed="rId4">
            <a:alphaModFix/>
          </a:blip>
          <a:stretch>
            <a:fillRect/>
          </a:stretch>
        </p:blipFill>
        <p:spPr>
          <a:xfrm>
            <a:off x="5952600" y="2434525"/>
            <a:ext cx="3033550" cy="20680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